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4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52566E-6204-5CC2-A3F9-4F3AC906AB78}" v="10" dt="2024-10-23T16:55:20.594"/>
    <p1510:client id="{2821C0B3-EEE7-70D9-87D2-FB0EE15DF20D}" v="28" dt="2024-10-23T17:41:57.997"/>
    <p1510:client id="{3E3960B1-718F-35B4-BFF6-EA5F3C676186}" v="3" dt="2024-10-23T18:00:24.667"/>
    <p1510:client id="{69958A75-9D87-0B91-75E8-8742155F0508}" v="109" dt="2024-10-23T15:28:38.387"/>
    <p1510:client id="{8F1C9964-A974-65F5-9D02-587F72CADD96}" v="24" dt="2024-10-23T17:43:41.673"/>
    <p1510:client id="{9D9BBE33-00C6-B686-EEFD-6A8F3EA6B00A}" v="73" dt="2024-10-23T17:27:48.2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16375D-4600-41D1-A8C1-945291958A72}" type="datetimeFigureOut">
              <a:t>2024/10/25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DD210-23D0-4108-8550-F45D699D377C}" type="slidenum"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1521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https://www.pexels.com/zh-tw/video/8348322/</a:t>
            </a:r>
            <a:endParaRPr lang="zh-TW" altLang="en-US" dirty="0"/>
          </a:p>
          <a:p>
            <a:r>
              <a:rPr lang="en-US" altLang="zh-TW" dirty="0" err="1">
                <a:ea typeface="新細明體"/>
                <a:cs typeface="Calibri"/>
              </a:rPr>
              <a:t>接下來我要講的故事是關於職場的故事，</a:t>
            </a:r>
            <a:r>
              <a:rPr lang="en-US" altLang="zh-TW" dirty="0" err="1">
                <a:ea typeface="新細明體"/>
              </a:rPr>
              <a:t>我</a:t>
            </a:r>
            <a:r>
              <a:rPr lang="zh-TW" altLang="en-US">
                <a:ea typeface="新細明體"/>
              </a:rPr>
              <a:t>的目標是完成一個全新的數據分析系統</a:t>
            </a:r>
            <a:r>
              <a:rPr lang="en-US" dirty="0"/>
              <a:t>，</a:t>
            </a:r>
            <a:r>
              <a:rPr lang="en-US" dirty="0" err="1"/>
              <a:t>能夠幫助公司精準預測市場趨勢，提升決策效率</a:t>
            </a:r>
            <a:r>
              <a:rPr lang="en-US" dirty="0"/>
              <a:t>。</a:t>
            </a:r>
            <a:r>
              <a:rPr lang="zh-TW" altLang="en-US">
                <a:ea typeface="新細明體"/>
              </a:rPr>
              <a:t>我相信這個系統能成為公司發展的重要工具</a:t>
            </a:r>
            <a:r>
              <a:rPr lang="en-US" dirty="0"/>
              <a:t>，</a:t>
            </a:r>
            <a:r>
              <a:rPr lang="en-US" dirty="0" err="1"/>
              <a:t>並希望藉此獲得上司的肯定與升遷機會</a:t>
            </a:r>
            <a:r>
              <a:rPr lang="en-US" dirty="0"/>
              <a:t>。</a:t>
            </a:r>
            <a:endParaRPr lang="en-US" altLang="zh-TW" dirty="0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DD210-23D0-4108-8550-F45D699D377C}" type="slidenum"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65529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dirty="0">
                <a:ea typeface="新細明體"/>
              </a:rPr>
              <a:t>https://www.pexels.com/zh-tw/video/macbook-6774633/</a:t>
            </a:r>
          </a:p>
          <a:p>
            <a:r>
              <a:rPr lang="zh-TW">
                <a:ea typeface="新細明體"/>
              </a:rPr>
              <a:t>試圖提供自己設計的系統細節，並說服他們採用其中的部分功能來進一步提升外部系統的效能。我的專業和真誠讓外部團隊開始認真考慮他的建議。</a:t>
            </a:r>
            <a:endParaRPr lang="en-US" altLang="zh-TW">
              <a:ea typeface="新細明體"/>
              <a:cs typeface="Calibri"/>
            </a:endParaRPr>
          </a:p>
          <a:p>
            <a:endParaRPr lang="en-US" altLang="zh-TW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DD210-23D0-4108-8550-F45D699D377C}" type="slidenum"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2057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dirty="0">
                <a:ea typeface="新細明體"/>
              </a:rPr>
              <a:t>https://www.pexels.com/zh-tw/video/4428753/</a:t>
            </a:r>
          </a:p>
          <a:p>
            <a:r>
              <a:rPr lang="zh-TW" altLang="en-US">
                <a:ea typeface="新細明體"/>
              </a:rPr>
              <a:t>最終，</a:t>
            </a:r>
            <a:r>
              <a:rPr lang="zh-TW">
                <a:ea typeface="新細明體"/>
              </a:rPr>
              <a:t>我</a:t>
            </a:r>
            <a:r>
              <a:rPr lang="zh-TW" altLang="en-US">
                <a:ea typeface="新細明體"/>
              </a:rPr>
              <a:t>的系統並未被完全淘汰，反而成為了外部開發團隊的一部分，並在新系統中發揮了關鍵作用。公司不僅採用了改進後的數據分析系統，</a:t>
            </a:r>
            <a:r>
              <a:rPr lang="zh-TW">
                <a:ea typeface="新細明體"/>
              </a:rPr>
              <a:t>我</a:t>
            </a:r>
            <a:r>
              <a:rPr lang="zh-TW" altLang="en-US">
                <a:ea typeface="新細明體"/>
              </a:rPr>
              <a:t>還因為</a:t>
            </a:r>
            <a:r>
              <a:rPr lang="zh-TW">
                <a:ea typeface="新細明體"/>
              </a:rPr>
              <a:t>我</a:t>
            </a:r>
            <a:r>
              <a:rPr lang="zh-TW" altLang="en-US">
                <a:ea typeface="新細明體"/>
              </a:rPr>
              <a:t>的努力和創新思維而獲得了升職機會。</a:t>
            </a:r>
            <a:endParaRPr lang="zh-TW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DD210-23D0-4108-8550-F45D699D377C}" type="slidenum"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7241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dirty="0"/>
              <a:t>https://www.pexels.com/zh-tw/video/5905101/</a:t>
            </a:r>
          </a:p>
          <a:p>
            <a:r>
              <a:rPr lang="zh-TW" altLang="en-US">
                <a:ea typeface="新細明體"/>
              </a:rPr>
              <a:t>然而，剛開始這個項目就遇到了許多阻礙。系統所需的數據不夠完整，很多部門不願意配合，我發現公司內部流程複雜，使得我無法及時取得關鍵資料。而且，老闆一直對技術創新持懷疑態度，認為這個系統只是「多此一舉」。</a:t>
            </a:r>
            <a:endParaRPr lang="zh-TW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DD210-23D0-4108-8550-F45D699D377C}" type="slidenum"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8001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dirty="0">
                <a:ea typeface="新細明體"/>
              </a:rPr>
              <a:t>https://www.pexels.com/zh-tw/video/4630093/</a:t>
            </a:r>
          </a:p>
          <a:p>
            <a:r>
              <a:rPr lang="zh-TW" altLang="en-US">
                <a:ea typeface="新細明體"/>
              </a:rPr>
              <a:t>面對這些挑戰，我並沒有放棄。</a:t>
            </a:r>
            <a:r>
              <a:rPr lang="zh-TW">
                <a:ea typeface="新細明體"/>
              </a:rPr>
              <a:t>我</a:t>
            </a:r>
            <a:r>
              <a:rPr lang="zh-TW" altLang="en-US">
                <a:ea typeface="新細明體"/>
              </a:rPr>
              <a:t>開始加強與各部門的溝通，花費時間向每個負責人解釋這個系統的潛力和好處，並逐步贏得他們的支持。</a:t>
            </a:r>
            <a:endParaRPr lang="zh-TW" altLang="en-US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DD210-23D0-4108-8550-F45D699D377C}" type="slidenum"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9671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dirty="0">
                <a:ea typeface="新細明體"/>
              </a:rPr>
              <a:t>https://www.pexels.com/zh-tw/video/6550419/</a:t>
            </a:r>
          </a:p>
          <a:p>
            <a:r>
              <a:rPr lang="zh-TW">
                <a:ea typeface="新細明體"/>
              </a:rPr>
              <a:t>此外，我利用下班時間深入學習更多技術和分析工具，不斷優化系統設計。我甚至參加了外部的行業論壇，從專業人士那裡獲得新想法和建議。</a:t>
            </a:r>
            <a:endParaRPr lang="en-US" altLang="zh-TW">
              <a:ea typeface="新細明體"/>
              <a:cs typeface="Calibri"/>
            </a:endParaRPr>
          </a:p>
          <a:p>
            <a:endParaRPr lang="en-US" altLang="zh-TW"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DD210-23D0-4108-8550-F45D699D377C}" type="slidenum"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0254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dirty="0">
                <a:ea typeface="新細明體"/>
              </a:rPr>
              <a:t>https://www.pexels.com/zh-tw/video/8426671/</a:t>
            </a:r>
          </a:p>
          <a:p>
            <a:r>
              <a:rPr lang="zh-TW" altLang="en-US">
                <a:ea typeface="新細明體"/>
              </a:rPr>
              <a:t>幾個月後，經過大量的測試和調整，</a:t>
            </a:r>
            <a:r>
              <a:rPr lang="zh-TW">
                <a:ea typeface="新細明體"/>
              </a:rPr>
              <a:t>我</a:t>
            </a:r>
            <a:r>
              <a:rPr lang="zh-TW" altLang="en-US">
                <a:ea typeface="新細明體"/>
              </a:rPr>
              <a:t>終於完成了這個數據分析系統的初版。這次，</a:t>
            </a:r>
            <a:r>
              <a:rPr lang="zh-TW">
                <a:ea typeface="新細明體"/>
              </a:rPr>
              <a:t>我</a:t>
            </a:r>
            <a:r>
              <a:rPr lang="zh-TW" altLang="en-US">
                <a:ea typeface="新細明體"/>
              </a:rPr>
              <a:t>決定向公司高層展示成果。令人驚訝的是，上司對這個系統表示了初步的認可，並同意讓</a:t>
            </a:r>
            <a:r>
              <a:rPr lang="zh-TW">
                <a:ea typeface="新細明體"/>
              </a:rPr>
              <a:t>我</a:t>
            </a:r>
            <a:r>
              <a:rPr lang="zh-TW" altLang="en-US">
                <a:ea typeface="新細明體"/>
              </a:rPr>
              <a:t>進一步優化以供實際應用。這是一次巨大的突破，</a:t>
            </a:r>
            <a:r>
              <a:rPr lang="zh-TW">
                <a:ea typeface="新細明體"/>
              </a:rPr>
              <a:t>我</a:t>
            </a:r>
            <a:r>
              <a:rPr lang="zh-TW" altLang="en-US">
                <a:ea typeface="新細明體"/>
              </a:rPr>
              <a:t>感到自己前途光明。</a:t>
            </a:r>
            <a:endParaRPr lang="zh-TW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DD210-23D0-4108-8550-F45D699D377C}" type="slidenum"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0037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dirty="0">
                <a:ea typeface="新細明體"/>
              </a:rPr>
              <a:t>https://www.pexels.com/zh-tw/video/8863758/</a:t>
            </a:r>
          </a:p>
          <a:p>
            <a:r>
              <a:rPr lang="zh-TW" altLang="en-US">
                <a:ea typeface="新細明體"/>
              </a:rPr>
              <a:t>就在一切看似順利時，公司突然宣布了一項政策改革。</a:t>
            </a:r>
            <a:endParaRPr lang="zh-TW" altLang="en-US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DD210-23D0-4108-8550-F45D699D377C}" type="slidenum"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7572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dirty="0">
                <a:ea typeface="新細明體"/>
              </a:rPr>
              <a:t>https://www.pexels.com/zh-tw/video/6962343/</a:t>
            </a:r>
          </a:p>
          <a:p>
            <a:r>
              <a:rPr lang="zh-TW">
                <a:ea typeface="新細明體"/>
              </a:rPr>
              <a:t>將整合所有的數據管理和分析系統，並委託外部公司進行開發。我的心血似乎付諸東流，我的項目面臨被取代的風險。</a:t>
            </a:r>
          </a:p>
          <a:p>
            <a:br>
              <a:rPr lang="zh-TW" altLang="en-US" dirty="0">
                <a:ea typeface="新細明體"/>
                <a:cs typeface="+mn-lt"/>
              </a:rPr>
            </a:br>
            <a:endParaRPr lang="zh-TW" altLang="en-US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DD210-23D0-4108-8550-F45D699D377C}" type="slidenum"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87382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dirty="0">
                <a:ea typeface="新細明體"/>
              </a:rPr>
              <a:t>https://www.pexels.com/zh-tw/video/599324</a:t>
            </a:r>
            <a:r>
              <a:rPr lang="en-US" altLang="zh-TW" dirty="0">
                <a:ea typeface="新細明體"/>
              </a:rPr>
              <a:t>8</a:t>
            </a:r>
            <a:r>
              <a:rPr lang="zh-TW" dirty="0">
                <a:ea typeface="新細明體"/>
              </a:rPr>
              <a:t>/</a:t>
            </a:r>
          </a:p>
          <a:p>
            <a:r>
              <a:rPr lang="zh-TW">
                <a:ea typeface="新細明體"/>
              </a:rPr>
              <a:t>面對這個突如其來的打擊，我深感無力，但我沒有就此放棄。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DD210-23D0-4108-8550-F45D699D377C}" type="slidenum"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5095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dirty="0"/>
              <a:t>https://www.pexels.com/zh-tw/video/4480599/</a:t>
            </a:r>
          </a:p>
          <a:p>
            <a:r>
              <a:rPr lang="zh-TW">
                <a:ea typeface="新細明體"/>
              </a:rPr>
              <a:t>我決定找到新的方向。我與公司外部的技術團隊聯繫</a:t>
            </a:r>
            <a:r>
              <a:rPr lang="zh-TW" altLang="en-US">
                <a:ea typeface="新細明體"/>
              </a:rPr>
              <a:t>。</a:t>
            </a:r>
            <a:endParaRPr lang="zh-TW" altLang="en-US">
              <a:ea typeface="新細明體"/>
              <a:cs typeface="Calibri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DD210-23D0-4108-8550-F45D699D377C}" type="slidenum"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1673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A0979-F579-4E9B-A675-1F5ABBFF00DB}" type="datetimeFigureOut">
              <a:rPr lang="en-US" dirty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0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6D0F-5A12-4D0A-80B0-1A6122B61E7B}" type="datetimeFigureOut">
              <a:rPr lang="en-US" dirty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08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E8C84-89CA-44AB-B0BE-5C91BAF75478}" type="datetimeFigureOut">
              <a:rPr lang="en-US" dirty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836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7156E-175E-4DBA-9D21-B772C320F342}" type="datetimeFigureOut">
              <a:rPr lang="en-US" dirty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381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95F6E-3D02-4292-95D1-C62B3126321B}" type="datetimeFigureOut">
              <a:rPr lang="en-US" dirty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884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B5ACB-D10C-44A8-9570-124370F4CB38}" type="datetimeFigureOut">
              <a:rPr lang="en-US" dirty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882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D84F4-0E7A-4BDE-98C6-AE68FB974645}" type="datetimeFigureOut">
              <a:rPr lang="en-US" dirty="0"/>
              <a:t>10/25/2024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7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FF1D8-9801-4C4B-92F3-66C9A863BD74}" type="datetimeFigureOut">
              <a:rPr lang="en-US" dirty="0"/>
              <a:t>10/25/2024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60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FE8FD-B23E-4E1A-83EF-0847EBEA0105}" type="datetimeFigureOut">
              <a:rPr lang="en-US" dirty="0"/>
              <a:t>10/25/2024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12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891E-A7C2-465C-AD39-8EDCB0F58E3C}" type="datetimeFigureOut">
              <a:rPr lang="en-US" dirty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868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93E5-AFB6-485C-8E3C-32F92A07875F}" type="datetimeFigureOut">
              <a:rPr lang="en-US" dirty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43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3A332BE1-279E-4118-9FE3-7952B079A510}" type="datetimeFigureOut">
              <a:rPr lang="en-US" dirty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094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C8E7B6-887B-FFDD-5328-A7138DB52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471" y="1069501"/>
            <a:ext cx="3544793" cy="1296233"/>
          </a:xfrm>
        </p:spPr>
        <p:txBody>
          <a:bodyPr>
            <a:normAutofit/>
          </a:bodyPr>
          <a:lstStyle/>
          <a:p>
            <a:r>
              <a:rPr lang="zh-TW" altLang="en-US" sz="4800"/>
              <a:t>職場故事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CD2FC42-E076-D93A-4DD3-DA390FF3B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CD6C5-6CBD-4193-A4D8-20935C02BCA5}" type="datetime1">
              <a:t>2024/10/25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7CC7407-029A-6E6E-43E1-B91B506F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8B4418-098C-4894-3CDD-C105EB11C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8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1C53AFE-8030-82E7-26B5-FAC150E41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1373D-6453-4142-B66F-581493567005}" type="datetime1">
              <a:t>2024/10/25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1F89D9-0EA7-2D30-10C7-97B12593A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06F4F9C-6BDB-3A28-ED89-090F063D6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10</a:t>
            </a:fld>
            <a:endParaRPr lang="en-US"/>
          </a:p>
        </p:txBody>
      </p:sp>
      <p:pic>
        <p:nvPicPr>
          <p:cNvPr id="2" name="4480599-uhd_3840_2160_25fps - 9">
            <a:hlinkClick r:id="" action="ppaction://media"/>
            <a:extLst>
              <a:ext uri="{FF2B5EF4-FFF2-40B4-BE49-F238E27FC236}">
                <a16:creationId xmlns:a16="http://schemas.microsoft.com/office/drawing/2014/main" id="{41602BC9-FD3D-E42F-63A3-4B9A5E8036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087" y="-3131"/>
            <a:ext cx="12196174" cy="686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130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1A03D04-7A85-17F6-FAAB-585DC5B08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8218-94A7-4E1B-B9E8-F2BD516F6432}" type="datetime1">
              <a:t>2024/10/25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986D0E-FC64-872F-5147-5BBA4FCFC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C47C143-ED8B-1C75-91B9-777C68F9D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11</a:t>
            </a:fld>
            <a:endParaRPr lang="en-US"/>
          </a:p>
        </p:txBody>
      </p:sp>
      <p:pic>
        <p:nvPicPr>
          <p:cNvPr id="2" name="6774633-uhd_3840_2160_30fps - 10">
            <a:hlinkClick r:id="" action="ppaction://media"/>
            <a:extLst>
              <a:ext uri="{FF2B5EF4-FFF2-40B4-BE49-F238E27FC236}">
                <a16:creationId xmlns:a16="http://schemas.microsoft.com/office/drawing/2014/main" id="{A920E55D-4368-324A-4A6E-7B3CBC2913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087" y="-3131"/>
            <a:ext cx="12196174" cy="686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49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428753-uhd_3840_2160_25fps - 11">
            <a:hlinkClick r:id="" action="ppaction://media"/>
            <a:extLst>
              <a:ext uri="{FF2B5EF4-FFF2-40B4-BE49-F238E27FC236}">
                <a16:creationId xmlns:a16="http://schemas.microsoft.com/office/drawing/2014/main" id="{119517BF-EBD1-F3AA-24A0-27E6E14487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087" y="-3131"/>
            <a:ext cx="12196174" cy="6864262"/>
          </a:xfrm>
          <a:prstGeom prst="rect">
            <a:avLst/>
          </a:prstGeom>
        </p:spPr>
      </p:pic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D916D56-A7FA-5A7B-8300-939CFA3F4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EE6DB-AA53-4AEE-90B3-4694756B42E7}" type="datetime1">
              <a:t>2024/10/25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3285E83-D420-4A7E-4B64-3CCCC2A77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7E32CA-7E1B-11F3-91B6-6A863AFBC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12</a:t>
            </a:fld>
            <a:endParaRPr 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28AD51B-07E3-E387-79E3-050FB7B3E6AF}"/>
              </a:ext>
            </a:extLst>
          </p:cNvPr>
          <p:cNvSpPr txBox="1"/>
          <p:nvPr/>
        </p:nvSpPr>
        <p:spPr>
          <a:xfrm>
            <a:off x="467876" y="493641"/>
            <a:ext cx="412315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4000" b="1">
                <a:solidFill>
                  <a:schemeClr val="accent6">
                    <a:lumMod val="60000"/>
                    <a:lumOff val="40000"/>
                  </a:schemeClr>
                </a:solidFill>
              </a:rPr>
              <a:t>7. 結局</a:t>
            </a:r>
          </a:p>
        </p:txBody>
      </p:sp>
    </p:spTree>
    <p:extLst>
      <p:ext uri="{BB962C8B-B14F-4D97-AF65-F5344CB8AC3E}">
        <p14:creationId xmlns:p14="http://schemas.microsoft.com/office/powerpoint/2010/main" val="3271146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348322-uhd_3840_2160_25fps - 1">
            <a:hlinkClick r:id="" action="ppaction://media"/>
            <a:extLst>
              <a:ext uri="{FF2B5EF4-FFF2-40B4-BE49-F238E27FC236}">
                <a16:creationId xmlns:a16="http://schemas.microsoft.com/office/drawing/2014/main" id="{71C96C4A-D23F-44E2-C2E2-7C504EA19A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087" y="-3131"/>
            <a:ext cx="12196174" cy="686426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9144BB44-5134-14EA-6412-A70365E0FCA5}"/>
              </a:ext>
            </a:extLst>
          </p:cNvPr>
          <p:cNvSpPr txBox="1"/>
          <p:nvPr/>
        </p:nvSpPr>
        <p:spPr>
          <a:xfrm>
            <a:off x="467876" y="493641"/>
            <a:ext cx="412315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4000" b="1">
                <a:solidFill>
                  <a:schemeClr val="accent6">
                    <a:lumMod val="60000"/>
                    <a:lumOff val="40000"/>
                  </a:schemeClr>
                </a:solidFill>
              </a:rPr>
              <a:t>1. 目標</a:t>
            </a:r>
          </a:p>
        </p:txBody>
      </p:sp>
    </p:spTree>
    <p:extLst>
      <p:ext uri="{BB962C8B-B14F-4D97-AF65-F5344CB8AC3E}">
        <p14:creationId xmlns:p14="http://schemas.microsoft.com/office/powerpoint/2010/main" val="2592129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905101-uhd_3840_2160_25fps - 2">
            <a:hlinkClick r:id="" action="ppaction://media"/>
            <a:extLst>
              <a:ext uri="{FF2B5EF4-FFF2-40B4-BE49-F238E27FC236}">
                <a16:creationId xmlns:a16="http://schemas.microsoft.com/office/drawing/2014/main" id="{52464504-E77E-72FE-F412-85E237BD4D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087" y="-3131"/>
            <a:ext cx="12196174" cy="686426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74CCCB4-EF58-9207-8621-F3866A24F551}"/>
              </a:ext>
            </a:extLst>
          </p:cNvPr>
          <p:cNvSpPr txBox="1"/>
          <p:nvPr/>
        </p:nvSpPr>
        <p:spPr>
          <a:xfrm>
            <a:off x="467876" y="493641"/>
            <a:ext cx="412315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4000" b="1">
                <a:solidFill>
                  <a:schemeClr val="accent6">
                    <a:lumMod val="60000"/>
                    <a:lumOff val="40000"/>
                  </a:schemeClr>
                </a:solidFill>
              </a:rPr>
              <a:t>2. 阻礙</a:t>
            </a:r>
          </a:p>
        </p:txBody>
      </p:sp>
    </p:spTree>
    <p:extLst>
      <p:ext uri="{BB962C8B-B14F-4D97-AF65-F5344CB8AC3E}">
        <p14:creationId xmlns:p14="http://schemas.microsoft.com/office/powerpoint/2010/main" val="57778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630093-uhd_3840_2160_25fps - 3">
            <a:hlinkClick r:id="" action="ppaction://media"/>
            <a:extLst>
              <a:ext uri="{FF2B5EF4-FFF2-40B4-BE49-F238E27FC236}">
                <a16:creationId xmlns:a16="http://schemas.microsoft.com/office/drawing/2014/main" id="{38D1B7BF-F42B-714B-DF8A-3F4EE014B3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087" y="-3131"/>
            <a:ext cx="12196174" cy="686426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5BF4AEC-81AA-D9D7-F269-D1725D850BEB}"/>
              </a:ext>
            </a:extLst>
          </p:cNvPr>
          <p:cNvSpPr txBox="1"/>
          <p:nvPr/>
        </p:nvSpPr>
        <p:spPr>
          <a:xfrm>
            <a:off x="467876" y="493641"/>
            <a:ext cx="412315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4000" b="1">
                <a:solidFill>
                  <a:schemeClr val="accent6">
                    <a:lumMod val="60000"/>
                    <a:lumOff val="40000"/>
                  </a:schemeClr>
                </a:solidFill>
              </a:rPr>
              <a:t>3. 努力</a:t>
            </a:r>
          </a:p>
        </p:txBody>
      </p:sp>
    </p:spTree>
    <p:extLst>
      <p:ext uri="{BB962C8B-B14F-4D97-AF65-F5344CB8AC3E}">
        <p14:creationId xmlns:p14="http://schemas.microsoft.com/office/powerpoint/2010/main" val="300264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6550419-uhd_3840_2160_25fps - 4">
            <a:hlinkClick r:id="" action="ppaction://media"/>
            <a:extLst>
              <a:ext uri="{FF2B5EF4-FFF2-40B4-BE49-F238E27FC236}">
                <a16:creationId xmlns:a16="http://schemas.microsoft.com/office/drawing/2014/main" id="{37D79015-05E0-160C-C2AE-57ABC349AD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087" y="-3131"/>
            <a:ext cx="12196174" cy="686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44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426671-uhd_3840_2160_25fps - 5">
            <a:hlinkClick r:id="" action="ppaction://media"/>
            <a:extLst>
              <a:ext uri="{FF2B5EF4-FFF2-40B4-BE49-F238E27FC236}">
                <a16:creationId xmlns:a16="http://schemas.microsoft.com/office/drawing/2014/main" id="{917BB051-9823-02D5-943B-17D2A00742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087" y="-3131"/>
            <a:ext cx="12196174" cy="686426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F11BB95-3260-A303-3600-655E73EBD027}"/>
              </a:ext>
            </a:extLst>
          </p:cNvPr>
          <p:cNvSpPr txBox="1"/>
          <p:nvPr/>
        </p:nvSpPr>
        <p:spPr>
          <a:xfrm>
            <a:off x="467876" y="493641"/>
            <a:ext cx="412315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4000" b="1">
                <a:solidFill>
                  <a:schemeClr val="accent6">
                    <a:lumMod val="60000"/>
                    <a:lumOff val="40000"/>
                  </a:schemeClr>
                </a:solidFill>
              </a:rPr>
              <a:t>4. 結果</a:t>
            </a:r>
          </a:p>
        </p:txBody>
      </p:sp>
    </p:spTree>
    <p:extLst>
      <p:ext uri="{BB962C8B-B14F-4D97-AF65-F5344CB8AC3E}">
        <p14:creationId xmlns:p14="http://schemas.microsoft.com/office/powerpoint/2010/main" val="498115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863758-hd_1920_1080_25fps - 6">
            <a:hlinkClick r:id="" action="ppaction://media"/>
            <a:extLst>
              <a:ext uri="{FF2B5EF4-FFF2-40B4-BE49-F238E27FC236}">
                <a16:creationId xmlns:a16="http://schemas.microsoft.com/office/drawing/2014/main" id="{0C85C87B-B45C-D3C9-03EE-849F5598F7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39" y="-3131"/>
            <a:ext cx="12195592" cy="686016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A2FB7CC-BD6B-FB30-6BA1-DC8FB1A46B1B}"/>
              </a:ext>
            </a:extLst>
          </p:cNvPr>
          <p:cNvSpPr txBox="1"/>
          <p:nvPr/>
        </p:nvSpPr>
        <p:spPr>
          <a:xfrm>
            <a:off x="467876" y="493641"/>
            <a:ext cx="412315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4000" b="1">
                <a:solidFill>
                  <a:schemeClr val="accent6">
                    <a:lumMod val="60000"/>
                    <a:lumOff val="40000"/>
                  </a:schemeClr>
                </a:solidFill>
              </a:rPr>
              <a:t>5. 意外</a:t>
            </a:r>
          </a:p>
        </p:txBody>
      </p:sp>
    </p:spTree>
    <p:extLst>
      <p:ext uri="{BB962C8B-B14F-4D97-AF65-F5344CB8AC3E}">
        <p14:creationId xmlns:p14="http://schemas.microsoft.com/office/powerpoint/2010/main" val="183702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6962343-hd_1920_1080_25fps - 7">
            <a:hlinkClick r:id="" action="ppaction://media"/>
            <a:extLst>
              <a:ext uri="{FF2B5EF4-FFF2-40B4-BE49-F238E27FC236}">
                <a16:creationId xmlns:a16="http://schemas.microsoft.com/office/drawing/2014/main" id="{2DC1B0C2-042C-C687-8AB4-46DD814F9A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39" y="-3131"/>
            <a:ext cx="12193477" cy="686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3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993248-hd_1920_1080_30fps - 8">
            <a:hlinkClick r:id="" action="ppaction://media"/>
            <a:extLst>
              <a:ext uri="{FF2B5EF4-FFF2-40B4-BE49-F238E27FC236}">
                <a16:creationId xmlns:a16="http://schemas.microsoft.com/office/drawing/2014/main" id="{E3D93042-FD19-21B7-AC8E-CE6EA40FFC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39" y="-3131"/>
            <a:ext cx="12193478" cy="6864262"/>
          </a:xfrm>
          <a:prstGeom prst="rect">
            <a:avLst/>
          </a:prstGeom>
        </p:spPr>
      </p:pic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6A7CBC4-96DC-33CB-387C-431DEC910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FEE2C-7894-408E-9322-0CB8AA98444E}" type="datetime1">
              <a:t>2024/10/25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FFF0BE1-7E11-B078-51CE-371BCF0B9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22A8681-35F6-471F-4E32-5618FA383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9</a:t>
            </a:fld>
            <a:endParaRPr 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E42F799-ADFE-69FB-3922-2EE803E0ED33}"/>
              </a:ext>
            </a:extLst>
          </p:cNvPr>
          <p:cNvSpPr txBox="1"/>
          <p:nvPr/>
        </p:nvSpPr>
        <p:spPr>
          <a:xfrm>
            <a:off x="467876" y="493641"/>
            <a:ext cx="412315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4000" b="1">
                <a:solidFill>
                  <a:schemeClr val="accent6">
                    <a:lumMod val="60000"/>
                    <a:lumOff val="40000"/>
                  </a:schemeClr>
                </a:solidFill>
              </a:rPr>
              <a:t>6. 轉彎</a:t>
            </a:r>
          </a:p>
        </p:txBody>
      </p:sp>
    </p:spTree>
    <p:extLst>
      <p:ext uri="{BB962C8B-B14F-4D97-AF65-F5344CB8AC3E}">
        <p14:creationId xmlns:p14="http://schemas.microsoft.com/office/powerpoint/2010/main" val="327733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nillaVTI">
  <a:themeElements>
    <a:clrScheme name="VanillaVTI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VanillaVTI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Vanilla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AACC6CF0-9F86-48CC-9C4E-CA578EE0A0A0}" vid="{3BDE51FE-56D6-4100-AFB5-5B4AEDCE2EF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寬螢幕</PresentationFormat>
  <Slides>12</Slides>
  <Notes>11</Notes>
  <HiddenSlides>0</HiddenSlide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3" baseType="lpstr">
      <vt:lpstr>VanillaVTI</vt:lpstr>
      <vt:lpstr>職場故事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34</cp:revision>
  <dcterms:created xsi:type="dcterms:W3CDTF">2024-10-17T23:54:36Z</dcterms:created>
  <dcterms:modified xsi:type="dcterms:W3CDTF">2024-10-25T08:14:54Z</dcterms:modified>
</cp:coreProperties>
</file>

<file path=docProps/thumbnail.jpeg>
</file>